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595" r:id="rId2"/>
    <p:sldId id="596" r:id="rId3"/>
    <p:sldId id="598" r:id="rId4"/>
    <p:sldId id="599" r:id="rId5"/>
  </p:sldIdLst>
  <p:sldSz cx="18288000" cy="10287000"/>
  <p:notesSz cx="6807200" cy="9939338"/>
  <p:embeddedFontLst>
    <p:embeddedFont>
      <p:font typeface="HGSｺﾞｼｯｸE" panose="020B0900000000000000" pitchFamily="50" charset="-128"/>
      <p:regular r:id="rId7"/>
    </p:embeddedFon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HGPｺﾞｼｯｸE" panose="020B0900000000000000" pitchFamily="50" charset="-128"/>
      <p:regular r:id="rId14"/>
    </p:embeddedFont>
    <p:embeddedFont>
      <p:font typeface="HGP創英角ｺﾞｼｯｸUB" panose="020B0900000000000000" pitchFamily="50" charset="-128"/>
      <p:regular r:id="rId15"/>
    </p:embeddedFont>
    <p:embeddedFont>
      <p:font typeface="Noto Sans" panose="020B050204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15F"/>
    <a:srgbClr val="80D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3049" cy="372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1642" y="0"/>
            <a:ext cx="3933049" cy="372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557213"/>
            <a:ext cx="4959350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7627" y="3533987"/>
            <a:ext cx="7261013" cy="334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7974"/>
            <a:ext cx="3933049" cy="37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1642" y="7067974"/>
            <a:ext cx="3933049" cy="37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1 つの角を切り取り 1 つの角を丸める 6">
            <a:extLst>
              <a:ext uri="{FF2B5EF4-FFF2-40B4-BE49-F238E27FC236}">
                <a16:creationId xmlns:a16="http://schemas.microsoft.com/office/drawing/2014/main" id="{BB671A64-07E4-4837-AAB7-C3DD3E4CC7F1}"/>
              </a:ext>
            </a:extLst>
          </p:cNvPr>
          <p:cNvSpPr/>
          <p:nvPr userDrawn="1"/>
        </p:nvSpPr>
        <p:spPr>
          <a:xfrm>
            <a:off x="18" y="35"/>
            <a:ext cx="18287982" cy="489174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003B5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l"/>
            <a:endParaRPr kumimoji="1" lang="ja-JP" altLang="en-US" sz="1973" dirty="0">
              <a:solidFill>
                <a:srgbClr val="333333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959E6F-30B2-4EA3-80DC-643F3C754337}"/>
              </a:ext>
            </a:extLst>
          </p:cNvPr>
          <p:cNvSpPr txBox="1"/>
          <p:nvPr userDrawn="1"/>
        </p:nvSpPr>
        <p:spPr>
          <a:xfrm>
            <a:off x="115702" y="31235"/>
            <a:ext cx="424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</a:t>
            </a:r>
            <a:r>
              <a:rPr kumimoji="1" lang="en-US" altLang="ja-JP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Altair </a:t>
            </a:r>
            <a:r>
              <a:rPr kumimoji="1" lang="ja-JP" altLang="en-US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開発 ■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7F87FC-35A7-46A1-B6D6-49335EFE9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7355" y="31265"/>
            <a:ext cx="12748846" cy="4154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 dirty="0"/>
              <a:t>精密採点コラボ</a:t>
            </a:r>
            <a:endParaRPr lang="en-US" dirty="0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AC635FE3-6563-4D1C-AA0F-D04FE1FC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8316"/>
            <a:ext cx="9520682" cy="305360"/>
          </a:xfrm>
        </p:spPr>
        <p:txBody>
          <a:bodyPr/>
          <a:lstStyle>
            <a:lvl1pPr algn="l"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Cambria Math" panose="02040503050406030204" pitchFamily="18" charset="0"/>
              </a:rPr>
              <a:t>©</a:t>
            </a:r>
            <a:r>
              <a:rPr lang="en-US" altLang="ja-JP" dirty="0">
                <a:latin typeface="+mn-ea"/>
              </a:rPr>
              <a:t>DAIICHIKOSHO Co., Ltd. All rights reserved. Product Development Dept. </a:t>
            </a:r>
            <a:endParaRPr lang="ja-JP" altLang="en-US" dirty="0">
              <a:latin typeface="+mn-ea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5D0CC3B6-A6BA-45D7-99C6-F38284C1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46133" y="9981646"/>
            <a:ext cx="741868" cy="305360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fld id="{5D72390A-02AA-443F-95BA-A303245F3F4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259269C-AFCD-4186-84DE-E1593A1440E2}"/>
              </a:ext>
            </a:extLst>
          </p:cNvPr>
          <p:cNvCxnSpPr>
            <a:cxnSpLocks/>
          </p:cNvCxnSpPr>
          <p:nvPr userDrawn="1"/>
        </p:nvCxnSpPr>
        <p:spPr>
          <a:xfrm>
            <a:off x="0" y="9988316"/>
            <a:ext cx="18288000" cy="0"/>
          </a:xfrm>
          <a:prstGeom prst="line">
            <a:avLst/>
          </a:prstGeom>
          <a:ln w="95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4BDA2A7-D7A6-491B-904D-D9F33FEDCD6B}"/>
              </a:ext>
            </a:extLst>
          </p:cNvPr>
          <p:cNvSpPr/>
          <p:nvPr userDrawn="1"/>
        </p:nvSpPr>
        <p:spPr>
          <a:xfrm>
            <a:off x="15900514" y="84372"/>
            <a:ext cx="2239242" cy="32827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200"/>
            </a:pPr>
            <a:r>
              <a:rPr lang="en-US" altLang="ja-JP" sz="1575" b="1" i="0" u="none" strike="noStrike" cap="none">
                <a:solidFill>
                  <a:schemeClr val="bg1"/>
                </a:solidFill>
                <a:latin typeface="Noto Sans" panose="020B0600070205080204" charset="0"/>
                <a:cs typeface="Noto Sans" panose="020B0600070205080204" charset="0"/>
                <a:sym typeface="Arial"/>
              </a:rPr>
              <a:t>Confidential</a:t>
            </a:r>
            <a:endParaRPr lang="en-US" altLang="ja-JP" sz="1575" b="1" i="0" u="none" strike="noStrike" cap="none" dirty="0">
              <a:solidFill>
                <a:schemeClr val="bg1"/>
              </a:solidFill>
              <a:latin typeface="Noto Sans" panose="020B0600070205080204" charset="0"/>
              <a:ea typeface="Noto Sans" panose="020B0600070205080204" charset="0"/>
              <a:cs typeface="Noto Sans" panose="020B060007020508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5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118E0F7-2F56-8C0D-2426-1E14A24C72F1}"/>
              </a:ext>
            </a:extLst>
          </p:cNvPr>
          <p:cNvGrpSpPr/>
          <p:nvPr/>
        </p:nvGrpSpPr>
        <p:grpSpPr>
          <a:xfrm>
            <a:off x="8928091" y="5660680"/>
            <a:ext cx="6997709" cy="4253130"/>
            <a:chOff x="8928091" y="5660680"/>
            <a:chExt cx="6997709" cy="425313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C1F31B3-4671-6AD2-E078-B8B69570AE15}"/>
                </a:ext>
              </a:extLst>
            </p:cNvPr>
            <p:cNvSpPr/>
            <p:nvPr/>
          </p:nvSpPr>
          <p:spPr>
            <a:xfrm>
              <a:off x="8928091" y="5660680"/>
              <a:ext cx="6997709" cy="39562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6DCD31B9-FF76-A12E-D91F-D4E288236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3" r="3086" b="1783"/>
            <a:stretch/>
          </p:blipFill>
          <p:spPr>
            <a:xfrm>
              <a:off x="8941778" y="9486900"/>
              <a:ext cx="6981752" cy="426910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5A8AB3-E469-46FA-8A5F-69B431BA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精密採点コラボ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198839-9D8A-4EA4-9C89-33951D9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latin typeface="Cambria Math" panose="02040503050406030204" pitchFamily="18" charset="0"/>
              </a:rPr>
              <a:t>©</a:t>
            </a:r>
            <a:r>
              <a:rPr lang="en-US" altLang="ja-JP">
                <a:latin typeface="+mn-ea"/>
              </a:rPr>
              <a:t>DAIICHIKOSHO Co., Ltd. All rights reserved. Product Development Dept. 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A9FEAD-C593-43CF-A54D-AB48527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05908" y="10019148"/>
            <a:ext cx="741868" cy="305360"/>
          </a:xfrm>
        </p:spPr>
        <p:txBody>
          <a:bodyPr/>
          <a:lstStyle/>
          <a:p>
            <a:fld id="{5D72390A-02AA-443F-95BA-A303245F3F4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E485A44-56AC-4FD0-AA59-8B366C8A4DB4}"/>
              </a:ext>
            </a:extLst>
          </p:cNvPr>
          <p:cNvSpPr/>
          <p:nvPr/>
        </p:nvSpPr>
        <p:spPr>
          <a:xfrm>
            <a:off x="990600" y="732830"/>
            <a:ext cx="16306800" cy="538836"/>
          </a:xfrm>
          <a:prstGeom prst="rect">
            <a:avLst/>
          </a:prstGeom>
          <a:solidFill>
            <a:srgbClr val="DCD6E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採点結果画面</a:t>
            </a:r>
            <a:r>
              <a:rPr kumimoji="1" lang="en-US" altLang="ja-JP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1P</a:t>
            </a:r>
            <a:endParaRPr kumimoji="1" lang="ja-JP" altLang="en-US" sz="3000" dirty="0">
              <a:solidFill>
                <a:srgbClr val="003B5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79A563C-8974-47A9-984A-DE60759FC111}"/>
              </a:ext>
            </a:extLst>
          </p:cNvPr>
          <p:cNvSpPr txBox="1"/>
          <p:nvPr/>
        </p:nvSpPr>
        <p:spPr>
          <a:xfrm>
            <a:off x="1295400" y="1830811"/>
            <a:ext cx="83058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基本的な絵素材・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SE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などは精密採点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Ai-Heart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同じものを想定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精密採点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Ai-Heart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との差分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・背景動画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・六角形、ランキング、平均点などを削除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・空いたスペースにキャラ画像を出す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・分析レポート欄にキャラのコメントを記載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・聴感ポイントの代わりにキャラボーナス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検討事項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六角形削除せずに、上にキャラクターを被せる？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CBB0618-7FEB-9A0D-66E4-2430C5594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8" y="1300694"/>
            <a:ext cx="6981752" cy="392723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F8097A-F3C5-BCD6-31E4-3F92011F036D}"/>
              </a:ext>
            </a:extLst>
          </p:cNvPr>
          <p:cNvSpPr/>
          <p:nvPr/>
        </p:nvSpPr>
        <p:spPr>
          <a:xfrm>
            <a:off x="9144000" y="5954328"/>
            <a:ext cx="4025910" cy="249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4A454B-9235-2C8A-C9B6-7466D919E04A}"/>
              </a:ext>
            </a:extLst>
          </p:cNvPr>
          <p:cNvSpPr/>
          <p:nvPr/>
        </p:nvSpPr>
        <p:spPr>
          <a:xfrm>
            <a:off x="9144000" y="8628548"/>
            <a:ext cx="4025910" cy="715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キャラコメント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48F680-7545-8772-7E38-6169CDC3898D}"/>
              </a:ext>
            </a:extLst>
          </p:cNvPr>
          <p:cNvSpPr/>
          <p:nvPr/>
        </p:nvSpPr>
        <p:spPr>
          <a:xfrm>
            <a:off x="9296400" y="6017326"/>
            <a:ext cx="2590800" cy="6501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遠く遥か</a:t>
            </a:r>
            <a:endParaRPr kumimoji="1" lang="en-US" altLang="ja-JP" sz="1600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ショートフィルムズ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EBF4BB-9C37-22C0-B5DF-809662AF0BD3}"/>
              </a:ext>
            </a:extLst>
          </p:cNvPr>
          <p:cNvSpPr txBox="1"/>
          <p:nvPr/>
        </p:nvSpPr>
        <p:spPr>
          <a:xfrm>
            <a:off x="9067800" y="6973550"/>
            <a:ext cx="4640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rgbClr val="FFFF00"/>
                </a:solidFill>
                <a:latin typeface="Arial Black" panose="020B0A04020102020204" pitchFamily="34" charset="0"/>
                <a:ea typeface="HG創英角ｺﾞｼｯｸUB" panose="020B0909000000000000" pitchFamily="49" charset="-128"/>
              </a:rPr>
              <a:t>98.</a:t>
            </a:r>
            <a:r>
              <a:rPr kumimoji="1" lang="en-US" altLang="ja-JP" sz="6000" b="1" dirty="0">
                <a:solidFill>
                  <a:srgbClr val="FFFF00"/>
                </a:solidFill>
                <a:latin typeface="Arial Black" panose="020B0A04020102020204" pitchFamily="34" charset="0"/>
                <a:ea typeface="HG創英角ｺﾞｼｯｸUB" panose="020B0909000000000000" pitchFamily="49" charset="-128"/>
              </a:rPr>
              <a:t>765</a:t>
            </a:r>
            <a:r>
              <a:rPr kumimoji="1" lang="ja-JP" alt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HG創英角ｺﾞｼｯｸUB" panose="020B0909000000000000" pitchFamily="49" charset="-128"/>
              </a:rPr>
              <a:t>点</a:t>
            </a:r>
            <a:endParaRPr kumimoji="1" lang="ja-JP" altLang="en-US" sz="6000" b="1" dirty="0">
              <a:solidFill>
                <a:schemeClr val="bg1"/>
              </a:solidFill>
              <a:latin typeface="Arial Black" panose="020B0A04020102020204" pitchFamily="34" charset="0"/>
              <a:ea typeface="HG創英角ｺﾞｼｯｸUB" panose="020B0909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6FA46F-8B75-E5C8-704B-7DA57FED0251}"/>
              </a:ext>
            </a:extLst>
          </p:cNvPr>
          <p:cNvSpPr txBox="1"/>
          <p:nvPr/>
        </p:nvSpPr>
        <p:spPr>
          <a:xfrm>
            <a:off x="11706234" y="6676595"/>
            <a:ext cx="144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キャラボーナス</a:t>
            </a:r>
            <a:endParaRPr kumimoji="1" lang="en-US" altLang="ja-JP" sz="14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r"/>
            <a:r>
              <a:rPr kumimoji="1"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↑</a:t>
            </a:r>
            <a:r>
              <a:rPr kumimoji="1" lang="en-US" altLang="ja-JP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10.000</a:t>
            </a:r>
            <a:r>
              <a:rPr kumimoji="1"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37B38F-2600-89CC-DF73-FD03902FA627}"/>
              </a:ext>
            </a:extLst>
          </p:cNvPr>
          <p:cNvSpPr/>
          <p:nvPr/>
        </p:nvSpPr>
        <p:spPr>
          <a:xfrm>
            <a:off x="13322310" y="5801128"/>
            <a:ext cx="2409834" cy="3685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キャラ絵</a:t>
            </a:r>
          </a:p>
        </p:txBody>
      </p:sp>
    </p:spTree>
    <p:extLst>
      <p:ext uri="{BB962C8B-B14F-4D97-AF65-F5344CB8AC3E}">
        <p14:creationId xmlns:p14="http://schemas.microsoft.com/office/powerpoint/2010/main" val="30842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159C606B-5D63-3137-BF9A-9CDCC2DBD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7" y="1323633"/>
            <a:ext cx="6989009" cy="39313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5A8AB3-E469-46FA-8A5F-69B431BA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精密採点コラボ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198839-9D8A-4EA4-9C89-33951D9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latin typeface="Cambria Math" panose="02040503050406030204" pitchFamily="18" charset="0"/>
              </a:rPr>
              <a:t>©</a:t>
            </a:r>
            <a:r>
              <a:rPr lang="en-US" altLang="ja-JP">
                <a:latin typeface="+mn-ea"/>
              </a:rPr>
              <a:t>DAIICHIKOSHO Co., Ltd. All rights reserved. Product Development Dept. 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A9FEAD-C593-43CF-A54D-AB48527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05908" y="10019148"/>
            <a:ext cx="741868" cy="305360"/>
          </a:xfrm>
        </p:spPr>
        <p:txBody>
          <a:bodyPr/>
          <a:lstStyle/>
          <a:p>
            <a:fld id="{5D72390A-02AA-443F-95BA-A303245F3F42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E485A44-56AC-4FD0-AA59-8B366C8A4DB4}"/>
              </a:ext>
            </a:extLst>
          </p:cNvPr>
          <p:cNvSpPr/>
          <p:nvPr/>
        </p:nvSpPr>
        <p:spPr>
          <a:xfrm>
            <a:off x="990600" y="732830"/>
            <a:ext cx="16306800" cy="538836"/>
          </a:xfrm>
          <a:prstGeom prst="rect">
            <a:avLst/>
          </a:prstGeom>
          <a:solidFill>
            <a:srgbClr val="DCD6E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採点結果画面</a:t>
            </a:r>
            <a:r>
              <a:rPr kumimoji="1" lang="en-US" altLang="ja-JP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2P</a:t>
            </a:r>
            <a:endParaRPr kumimoji="1" lang="ja-JP" altLang="en-US" sz="3000" dirty="0">
              <a:solidFill>
                <a:srgbClr val="003B5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79A563C-8974-47A9-984A-DE60759FC111}"/>
              </a:ext>
            </a:extLst>
          </p:cNvPr>
          <p:cNvSpPr txBox="1"/>
          <p:nvPr/>
        </p:nvSpPr>
        <p:spPr>
          <a:xfrm>
            <a:off x="1295400" y="1830811"/>
            <a:ext cx="7467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基本的な絵素材・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SE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などは精密採点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Ai-Heart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同じものを想定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精密採点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Ai-Heart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との差分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・背景動画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・聴感グラフの代わりにキャラグラフ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・色味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図 6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613BECF3-65DC-0E50-1A66-ED236986B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7" y="5622853"/>
            <a:ext cx="6989009" cy="393131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DB73779-A155-FE34-06E9-EF5539B07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091"/>
          <a:stretch/>
        </p:blipFill>
        <p:spPr>
          <a:xfrm>
            <a:off x="10668000" y="7124700"/>
            <a:ext cx="381000" cy="37623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7E95E84-A9D8-F62E-23F0-8CF1180F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091"/>
          <a:stretch/>
        </p:blipFill>
        <p:spPr>
          <a:xfrm>
            <a:off x="11658600" y="7148512"/>
            <a:ext cx="381000" cy="37623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F302B29-336E-D220-60DB-9E51CCA98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091"/>
          <a:stretch/>
        </p:blipFill>
        <p:spPr>
          <a:xfrm>
            <a:off x="12458700" y="7148511"/>
            <a:ext cx="381000" cy="37623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F1F322-39A5-0FA9-9109-94BD62B17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091"/>
          <a:stretch/>
        </p:blipFill>
        <p:spPr>
          <a:xfrm>
            <a:off x="13182600" y="7124700"/>
            <a:ext cx="381000" cy="37623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F5B83C2-F774-C027-36B3-775450DA6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94" b="51560" l="67203" r="89711">
                        <a14:foregroundMark x1="77170" y1="52381" x2="72990" y2="51724"/>
                        <a14:foregroundMark x1="72990" y1="51724" x2="69453" y2="50246"/>
                        <a14:foregroundMark x1="77492" y1="52217" x2="81672" y2="52053"/>
                        <a14:foregroundMark x1="81672" y1="52053" x2="85852" y2="50739"/>
                        <a14:foregroundMark x1="85852" y1="50739" x2="88746" y2="48604"/>
                        <a14:foregroundMark x1="88746" y1="48604" x2="90032" y2="46141"/>
                        <a14:foregroundMark x1="90032" y1="46141" x2="89711" y2="44828"/>
                        <a14:foregroundMark x1="72669" y1="40887" x2="77492" y2="40394"/>
                        <a14:foregroundMark x1="77492" y1="40394" x2="83601" y2="40722"/>
                      </a14:backgroundRemoval>
                    </a14:imgEffect>
                  </a14:imgLayer>
                </a14:imgProps>
              </a:ext>
            </a:extLst>
          </a:blip>
          <a:srcRect l="64711" t="39712" r="9120" b="47091"/>
          <a:stretch/>
        </p:blipFill>
        <p:spPr>
          <a:xfrm>
            <a:off x="14194743" y="7124699"/>
            <a:ext cx="381000" cy="376237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7286930-EFCA-D13B-15A6-63C388D11ACA}"/>
              </a:ext>
            </a:extLst>
          </p:cNvPr>
          <p:cNvSpPr/>
          <p:nvPr/>
        </p:nvSpPr>
        <p:spPr>
          <a:xfrm>
            <a:off x="9117479" y="7148511"/>
            <a:ext cx="1035437" cy="23336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キャラゲージ</a:t>
            </a:r>
          </a:p>
        </p:txBody>
      </p:sp>
    </p:spTree>
    <p:extLst>
      <p:ext uri="{BB962C8B-B14F-4D97-AF65-F5344CB8AC3E}">
        <p14:creationId xmlns:p14="http://schemas.microsoft.com/office/powerpoint/2010/main" val="339377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CBB0618-7FEB-9A0D-66E4-2430C5594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12" y="1300694"/>
            <a:ext cx="6981752" cy="392723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3E8277-5FB1-4853-048D-1C1A8F3767D4}"/>
              </a:ext>
            </a:extLst>
          </p:cNvPr>
          <p:cNvSpPr/>
          <p:nvPr/>
        </p:nvSpPr>
        <p:spPr>
          <a:xfrm>
            <a:off x="10273698" y="1300694"/>
            <a:ext cx="6995439" cy="3927235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5A8AB3-E469-46FA-8A5F-69B431BA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精密採点コラボ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198839-9D8A-4EA4-9C89-33951D9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latin typeface="Cambria Math" panose="02040503050406030204" pitchFamily="18" charset="0"/>
              </a:rPr>
              <a:t>©</a:t>
            </a:r>
            <a:r>
              <a:rPr lang="en-US" altLang="ja-JP">
                <a:latin typeface="+mn-ea"/>
              </a:rPr>
              <a:t>DAIICHIKOSHO Co., Ltd. All rights reserved. Product Development Dept. 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A9FEAD-C593-43CF-A54D-AB48527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05908" y="10019148"/>
            <a:ext cx="741868" cy="305360"/>
          </a:xfrm>
        </p:spPr>
        <p:txBody>
          <a:bodyPr/>
          <a:lstStyle/>
          <a:p>
            <a:fld id="{5D72390A-02AA-443F-95BA-A303245F3F42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E485A44-56AC-4FD0-AA59-8B366C8A4DB4}"/>
              </a:ext>
            </a:extLst>
          </p:cNvPr>
          <p:cNvSpPr/>
          <p:nvPr/>
        </p:nvSpPr>
        <p:spPr>
          <a:xfrm>
            <a:off x="990600" y="732830"/>
            <a:ext cx="16306800" cy="538836"/>
          </a:xfrm>
          <a:prstGeom prst="rect">
            <a:avLst/>
          </a:prstGeom>
          <a:solidFill>
            <a:srgbClr val="DCD6E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採点結果画面　</a:t>
            </a:r>
            <a:r>
              <a:rPr kumimoji="1" lang="en-US" altLang="ja-JP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100</a:t>
            </a:r>
            <a:r>
              <a:rPr kumimoji="1" lang="ja-JP" altLang="en-US" sz="3000" dirty="0">
                <a:solidFill>
                  <a:srgbClr val="003B56"/>
                </a:solidFill>
                <a:latin typeface="HGP創英角ｺﾞｼｯｸUB" pitchFamily="50" charset="-128"/>
                <a:ea typeface="HGP創英角ｺﾞｼｯｸUB" pitchFamily="50" charset="-128"/>
              </a:rPr>
              <a:t>点取得時　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79A563C-8974-47A9-984A-DE60759FC111}"/>
              </a:ext>
            </a:extLst>
          </p:cNvPr>
          <p:cNvSpPr txBox="1"/>
          <p:nvPr/>
        </p:nvSpPr>
        <p:spPr>
          <a:xfrm>
            <a:off x="838200" y="1541800"/>
            <a:ext cx="92202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・ログイン歌唱かつ未取得キャラだった場合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キャラボイス再生後、ボイス無い場合は点数表示から数秒後、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キャラ取得しましたポップアップを表示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(3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秒ぐらい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SE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付き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・ログイン歌唱かつ取得済みキャラだった場合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何も表示しない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・非ログイン歌唱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キャラボイス再生後、ボイス無い場合は点数表示から数秒後、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ログインしてればキャラ取得できたのにポップアップを表示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(3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秒ぐらい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pPr fontAlgn="ctr">
              <a:lnSpc>
                <a:spcPct val="150000"/>
              </a:lnSpc>
            </a:pP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検討事項</a:t>
            </a:r>
            <a:r>
              <a:rPr lang="en-US" altLang="ja-JP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:100</a:t>
            </a:r>
            <a:r>
              <a:rPr lang="ja-JP" altLang="en-US" sz="2400" dirty="0">
                <a:solidFill>
                  <a:srgbClr val="3333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点なら毎回出す？</a:t>
            </a: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fontAlgn="ctr">
              <a:lnSpc>
                <a:spcPct val="150000"/>
              </a:lnSpc>
            </a:pPr>
            <a:endParaRPr lang="en-US" altLang="ja-JP" sz="2400" dirty="0">
              <a:solidFill>
                <a:srgbClr val="33333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20F924-37DA-15A0-414E-D8C3225F7282}"/>
              </a:ext>
            </a:extLst>
          </p:cNvPr>
          <p:cNvSpPr/>
          <p:nvPr/>
        </p:nvSpPr>
        <p:spPr>
          <a:xfrm>
            <a:off x="11375354" y="1936218"/>
            <a:ext cx="5064780" cy="2644625"/>
          </a:xfrm>
          <a:prstGeom prst="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キャラ取得しました情報</a:t>
            </a:r>
            <a:endParaRPr kumimoji="1" lang="en-US" altLang="ja-JP" sz="28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キャラアイコン</a:t>
            </a:r>
            <a:r>
              <a:rPr kumimoji="1" lang="en-US" altLang="ja-JP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+</a:t>
            </a:r>
            <a:r>
              <a:rPr kumimoji="1"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ユーザー情報</a:t>
            </a:r>
            <a:endParaRPr kumimoji="1" lang="en-US" altLang="ja-JP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デンモクアプリで確認できます情報</a:t>
            </a:r>
          </a:p>
        </p:txBody>
      </p:sp>
      <p:pic>
        <p:nvPicPr>
          <p:cNvPr id="19" name="図 18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6F8C01A2-949F-135A-9207-0956367AA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48" y="5858881"/>
            <a:ext cx="6981752" cy="392723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E77E05D-28F7-9379-9C39-0EE05D036F60}"/>
              </a:ext>
            </a:extLst>
          </p:cNvPr>
          <p:cNvSpPr/>
          <p:nvPr/>
        </p:nvSpPr>
        <p:spPr>
          <a:xfrm>
            <a:off x="10301961" y="5858881"/>
            <a:ext cx="6995439" cy="3927235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B453090-B7B7-567A-C0BE-8404C398DBD7}"/>
              </a:ext>
            </a:extLst>
          </p:cNvPr>
          <p:cNvSpPr/>
          <p:nvPr/>
        </p:nvSpPr>
        <p:spPr>
          <a:xfrm>
            <a:off x="11404383" y="6523433"/>
            <a:ext cx="5064780" cy="2644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ログインしていれば</a:t>
            </a:r>
            <a:endParaRPr kumimoji="1" lang="en-US" altLang="ja-JP" sz="28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キャラ取得できます情報</a:t>
            </a:r>
            <a:endParaRPr kumimoji="1" lang="en-US" altLang="ja-JP" sz="28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取得したキャラはデンモクアプリで</a:t>
            </a:r>
            <a:endParaRPr kumimoji="1" lang="en-US" altLang="ja-JP" b="1" dirty="0">
              <a:solidFill>
                <a:prstClr val="white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いつでも使用できます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情報</a:t>
            </a:r>
          </a:p>
        </p:txBody>
      </p:sp>
    </p:spTree>
    <p:extLst>
      <p:ext uri="{BB962C8B-B14F-4D97-AF65-F5344CB8AC3E}">
        <p14:creationId xmlns:p14="http://schemas.microsoft.com/office/powerpoint/2010/main" val="354010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18A98-B4E9-35B8-EA4D-42E2486D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DQチャンプ】シーズン報酬でジェム獲得！レジェンドで5000ジェム！[ドラクエチャンピオンズ攻略OYAJI]">
            <a:extLst>
              <a:ext uri="{FF2B5EF4-FFF2-40B4-BE49-F238E27FC236}">
                <a16:creationId xmlns:a16="http://schemas.microsoft.com/office/drawing/2014/main" id="{2529DCA9-9BFC-D82C-C02A-912F1C6B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1" y="818179"/>
            <a:ext cx="711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プロスピA イベント ホームランダービーライバルズ 4日目（3アカウントSランクTS契約書開封 | プロスピA初心者無課金派の方の為のブログ">
            <a:extLst>
              <a:ext uri="{FF2B5EF4-FFF2-40B4-BE49-F238E27FC236}">
                <a16:creationId xmlns:a16="http://schemas.microsoft.com/office/drawing/2014/main" id="{A441FA0F-2A39-EF1D-D40A-D71E850A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55" y="461346"/>
            <a:ext cx="3045137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画像ギャラリー No.009 | 「ドラゴンクエストモンスターズ3 魔族の王子とエルフの旅」，">
            <a:extLst>
              <a:ext uri="{FF2B5EF4-FFF2-40B4-BE49-F238E27FC236}">
                <a16:creationId xmlns:a16="http://schemas.microsoft.com/office/drawing/2014/main" id="{7F587A06-F525-9398-98C7-E1C1EF8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1" y="7155212"/>
            <a:ext cx="5200745" cy="29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メインイベント「みんなでパワプロ」 | パワプロアプリ ファンフェスタ 2018シーズン公式サイト">
            <a:extLst>
              <a:ext uri="{FF2B5EF4-FFF2-40B4-BE49-F238E27FC236}">
                <a16:creationId xmlns:a16="http://schemas.microsoft.com/office/drawing/2014/main" id="{AFE9BD9B-AA61-11F0-81D8-8824B92B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496" y="446704"/>
            <a:ext cx="267715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5CE3AC2-DD4F-4D13-6FB2-36883051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7230214"/>
            <a:ext cx="45244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原神]稲妻の評判レベル｜おやすみ松明">
            <a:extLst>
              <a:ext uri="{FF2B5EF4-FFF2-40B4-BE49-F238E27FC236}">
                <a16:creationId xmlns:a16="http://schemas.microsoft.com/office/drawing/2014/main" id="{484B31D3-A5F8-5BDF-CFB0-38FFD36E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82" y="3629350"/>
            <a:ext cx="5200746" cy="37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原神」は毎日コツコツとキャラを育成するのが楽しいゲーム。リソース不足に悩むプレイヤーが勧める，初心者がやるべきこと">
            <a:extLst>
              <a:ext uri="{FF2B5EF4-FFF2-40B4-BE49-F238E27FC236}">
                <a16:creationId xmlns:a16="http://schemas.microsoft.com/office/drawing/2014/main" id="{37CD84D6-8D74-829F-E77A-FDF220A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51" y="3629350"/>
            <a:ext cx="6514120" cy="36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ドールズオーダー」ミッション達成通知に表示される情報について - ゲームアプリのUIデザイン">
            <a:extLst>
              <a:ext uri="{FF2B5EF4-FFF2-40B4-BE49-F238E27FC236}">
                <a16:creationId xmlns:a16="http://schemas.microsoft.com/office/drawing/2014/main" id="{EA9EA9A1-00E0-040D-1F5A-26D0861D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2" y="7160290"/>
            <a:ext cx="5200745" cy="29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6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59495</TotalTime>
  <Words>304</Words>
  <Application>Microsoft Office PowerPoint</Application>
  <PresentationFormat>ユーザー設定</PresentationFormat>
  <Paragraphs>58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HGP創英角ｺﾞｼｯｸUB</vt:lpstr>
      <vt:lpstr>Cambria Math</vt:lpstr>
      <vt:lpstr>Noto Sans</vt:lpstr>
      <vt:lpstr>HGSｺﾞｼｯｸE</vt:lpstr>
      <vt:lpstr>HGPｺﾞｼｯｸE</vt:lpstr>
      <vt:lpstr>Calibri</vt:lpstr>
      <vt:lpstr>Arial Black</vt:lpstr>
      <vt:lpstr>ＭＳ Ｐゴシック</vt:lpstr>
      <vt:lpstr>Arial</vt:lpstr>
      <vt:lpstr>Office Theme</vt:lpstr>
      <vt:lpstr>精密採点コラボ</vt:lpstr>
      <vt:lpstr>精密採点コラボ</vt:lpstr>
      <vt:lpstr>精密採点コラボ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友だちや仲間と一緒に楽しみましょう！</dc:title>
  <dc:creator>DMKW50</dc:creator>
  <cp:lastModifiedBy>s5564</cp:lastModifiedBy>
  <cp:revision>57</cp:revision>
  <cp:lastPrinted>2024-03-25T03:42:13Z</cp:lastPrinted>
  <dcterms:created xsi:type="dcterms:W3CDTF">2006-08-16T00:00:00Z</dcterms:created>
  <dcterms:modified xsi:type="dcterms:W3CDTF">2024-06-18T10:08:30Z</dcterms:modified>
  <dc:identifier>DAFZsZyqOE8</dc:identifier>
</cp:coreProperties>
</file>